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Playfair Display" charset="1" panose="00000000000000000000"/>
      <p:regular r:id="rId16"/>
    </p:embeddedFont>
    <p:embeddedFont>
      <p:font typeface="Playfair Display Bold" charset="1" panose="00000000000000000000"/>
      <p:regular r:id="rId17"/>
    </p:embeddedFont>
    <p:embeddedFont>
      <p:font typeface="Playfair Display Italics" charset="1" panose="00000000000000000000"/>
      <p:regular r:id="rId18"/>
    </p:embeddedFont>
    <p:embeddedFont>
      <p:font typeface="Playfair Display Bold Italics" charset="1" panose="00000000000000000000"/>
      <p:regular r:id="rId19"/>
    </p:embeddedFont>
    <p:embeddedFont>
      <p:font typeface="Playfair Display Medium" charset="1" panose="00000000000000000000"/>
      <p:regular r:id="rId20"/>
    </p:embeddedFont>
    <p:embeddedFont>
      <p:font typeface="Playfair Display Medium Italics" charset="1" panose="00000000000000000000"/>
      <p:regular r:id="rId21"/>
    </p:embeddedFont>
    <p:embeddedFont>
      <p:font typeface="Playfair Display Semi-Bold" charset="1" panose="00000000000000000000"/>
      <p:regular r:id="rId22"/>
    </p:embeddedFont>
    <p:embeddedFont>
      <p:font typeface="Playfair Display Semi-Bold Italics" charset="1" panose="00000000000000000000"/>
      <p:regular r:id="rId23"/>
    </p:embeddedFont>
    <p:embeddedFont>
      <p:font typeface="Playfair Display Ultra-Bold" charset="1" panose="00000000000000000000"/>
      <p:regular r:id="rId24"/>
    </p:embeddedFont>
    <p:embeddedFont>
      <p:font typeface="Playfair Display Ultra-Bold Italics" charset="1" panose="00000000000000000000"/>
      <p:regular r:id="rId25"/>
    </p:embeddedFont>
    <p:embeddedFont>
      <p:font typeface="Playfair Display Heavy" charset="1" panose="00000000000000000000"/>
      <p:regular r:id="rId26"/>
    </p:embeddedFont>
    <p:embeddedFont>
      <p:font typeface="Playfair Display Heavy Italics" charset="1" panose="000000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1087100" y="308610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6840" y="2876421"/>
            <a:ext cx="1276987" cy="1276987"/>
          </a:xfrm>
          <a:custGeom>
            <a:avLst/>
            <a:gdLst/>
            <a:ahLst/>
            <a:cxnLst/>
            <a:rect r="r" b="b" t="t" l="l"/>
            <a:pathLst>
              <a:path h="1276987" w="1276987">
                <a:moveTo>
                  <a:pt x="0" y="0"/>
                </a:moveTo>
                <a:lnTo>
                  <a:pt x="1276986" y="0"/>
                </a:lnTo>
                <a:lnTo>
                  <a:pt x="1276986" y="1276987"/>
                </a:lnTo>
                <a:lnTo>
                  <a:pt x="0" y="12769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20864" y="1427539"/>
            <a:ext cx="482144" cy="467032"/>
          </a:xfrm>
          <a:custGeom>
            <a:avLst/>
            <a:gdLst/>
            <a:ahLst/>
            <a:cxnLst/>
            <a:rect r="r" b="b" t="t" l="l"/>
            <a:pathLst>
              <a:path h="467032" w="482144">
                <a:moveTo>
                  <a:pt x="0" y="0"/>
                </a:moveTo>
                <a:lnTo>
                  <a:pt x="482145" y="0"/>
                </a:lnTo>
                <a:lnTo>
                  <a:pt x="482145" y="467031"/>
                </a:lnTo>
                <a:lnTo>
                  <a:pt x="0" y="4670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682761">
            <a:off x="-1383321" y="-18594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7682761">
            <a:off x="17130890" y="5927643"/>
            <a:ext cx="631420" cy="631420"/>
          </a:xfrm>
          <a:custGeom>
            <a:avLst/>
            <a:gdLst/>
            <a:ahLst/>
            <a:cxnLst/>
            <a:rect r="r" b="b" t="t" l="l"/>
            <a:pathLst>
              <a:path h="631420" w="631420">
                <a:moveTo>
                  <a:pt x="0" y="0"/>
                </a:moveTo>
                <a:lnTo>
                  <a:pt x="631420" y="0"/>
                </a:lnTo>
                <a:lnTo>
                  <a:pt x="631420" y="631420"/>
                </a:lnTo>
                <a:lnTo>
                  <a:pt x="0" y="6314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091393" y="0"/>
            <a:ext cx="3007207" cy="2950822"/>
          </a:xfrm>
          <a:custGeom>
            <a:avLst/>
            <a:gdLst/>
            <a:ahLst/>
            <a:cxnLst/>
            <a:rect r="r" b="b" t="t" l="l"/>
            <a:pathLst>
              <a:path h="2950822" w="3007207">
                <a:moveTo>
                  <a:pt x="0" y="0"/>
                </a:moveTo>
                <a:lnTo>
                  <a:pt x="3007207" y="0"/>
                </a:lnTo>
                <a:lnTo>
                  <a:pt x="3007207" y="2950822"/>
                </a:lnTo>
                <a:lnTo>
                  <a:pt x="0" y="2950822"/>
                </a:lnTo>
                <a:lnTo>
                  <a:pt x="0" y="0"/>
                </a:lnTo>
                <a:close/>
              </a:path>
            </a:pathLst>
          </a:custGeom>
          <a:blipFill>
            <a:blip r:embed="rId12"/>
            <a:stretch>
              <a:fillRect l="0" t="0" r="0" b="0"/>
            </a:stretch>
          </a:blipFill>
        </p:spPr>
      </p:sp>
      <p:sp>
        <p:nvSpPr>
          <p:cNvPr name="TextBox 8" id="8"/>
          <p:cNvSpPr txBox="true"/>
          <p:nvPr/>
        </p:nvSpPr>
        <p:spPr>
          <a:xfrm rot="0">
            <a:off x="14463979" y="7219568"/>
            <a:ext cx="3824021" cy="2989164"/>
          </a:xfrm>
          <a:prstGeom prst="rect">
            <a:avLst/>
          </a:prstGeom>
        </p:spPr>
        <p:txBody>
          <a:bodyPr anchor="t" rtlCol="false" tIns="0" lIns="0" bIns="0" rIns="0">
            <a:spAutoFit/>
          </a:bodyPr>
          <a:lstStyle/>
          <a:p>
            <a:pPr>
              <a:lnSpc>
                <a:spcPts val="3452"/>
              </a:lnSpc>
            </a:pPr>
            <a:r>
              <a:rPr lang="en-US" sz="2466" spc="123">
                <a:solidFill>
                  <a:srgbClr val="FFFFFF"/>
                </a:solidFill>
                <a:latin typeface="Canva Sans"/>
              </a:rPr>
              <a:t>Presented By:</a:t>
            </a:r>
          </a:p>
          <a:p>
            <a:pPr>
              <a:lnSpc>
                <a:spcPts val="3452"/>
              </a:lnSpc>
            </a:pPr>
            <a:r>
              <a:rPr lang="en-US" sz="2466" spc="123">
                <a:solidFill>
                  <a:srgbClr val="FFFFFF"/>
                </a:solidFill>
                <a:latin typeface="Canva Sans"/>
              </a:rPr>
              <a:t>      Chandrahaas</a:t>
            </a:r>
          </a:p>
          <a:p>
            <a:pPr>
              <a:lnSpc>
                <a:spcPts val="3452"/>
              </a:lnSpc>
            </a:pPr>
            <a:r>
              <a:rPr lang="en-US" sz="2466" spc="123">
                <a:solidFill>
                  <a:srgbClr val="FFFFFF"/>
                </a:solidFill>
                <a:latin typeface="Canva Sans"/>
              </a:rPr>
              <a:t>      Rakesh</a:t>
            </a:r>
          </a:p>
          <a:p>
            <a:pPr>
              <a:lnSpc>
                <a:spcPts val="3452"/>
              </a:lnSpc>
            </a:pPr>
            <a:r>
              <a:rPr lang="en-US" sz="2466" spc="123">
                <a:solidFill>
                  <a:srgbClr val="FFFFFF"/>
                </a:solidFill>
                <a:latin typeface="Canva Sans"/>
              </a:rPr>
              <a:t>      Yohannh David </a:t>
            </a:r>
          </a:p>
          <a:p>
            <a:pPr>
              <a:lnSpc>
                <a:spcPts val="3452"/>
              </a:lnSpc>
            </a:pPr>
            <a:r>
              <a:rPr lang="en-US" sz="2466" spc="123">
                <a:solidFill>
                  <a:srgbClr val="FFFFFF"/>
                </a:solidFill>
                <a:latin typeface="Canva Sans"/>
              </a:rPr>
              <a:t>      Sharath Naik   </a:t>
            </a:r>
          </a:p>
          <a:p>
            <a:pPr>
              <a:lnSpc>
                <a:spcPts val="3452"/>
              </a:lnSpc>
            </a:pPr>
            <a:r>
              <a:rPr lang="en-US" sz="2466" spc="123">
                <a:solidFill>
                  <a:srgbClr val="FFFFFF"/>
                </a:solidFill>
                <a:latin typeface="Canva Sans"/>
              </a:rPr>
              <a:t>      Narahari</a:t>
            </a:r>
          </a:p>
          <a:p>
            <a:pPr>
              <a:lnSpc>
                <a:spcPts val="3032"/>
              </a:lnSpc>
            </a:pPr>
          </a:p>
        </p:txBody>
      </p:sp>
      <p:sp>
        <p:nvSpPr>
          <p:cNvPr name="TextBox 9" id="9"/>
          <p:cNvSpPr txBox="true"/>
          <p:nvPr/>
        </p:nvSpPr>
        <p:spPr>
          <a:xfrm rot="0">
            <a:off x="1432012" y="3147630"/>
            <a:ext cx="9906643" cy="8077200"/>
          </a:xfrm>
          <a:prstGeom prst="rect">
            <a:avLst/>
          </a:prstGeom>
        </p:spPr>
        <p:txBody>
          <a:bodyPr anchor="t" rtlCol="false" tIns="0" lIns="0" bIns="0" rIns="0">
            <a:spAutoFit/>
          </a:bodyPr>
          <a:lstStyle/>
          <a:p>
            <a:pPr>
              <a:lnSpc>
                <a:spcPts val="12087"/>
              </a:lnSpc>
            </a:pPr>
            <a:r>
              <a:rPr lang="en-US" sz="10073" spc="684">
                <a:solidFill>
                  <a:srgbClr val="000000"/>
                </a:solidFill>
                <a:latin typeface="Codec Pro ExtraBold"/>
              </a:rPr>
              <a:t>Smart Intrusion</a:t>
            </a:r>
          </a:p>
          <a:p>
            <a:pPr>
              <a:lnSpc>
                <a:spcPts val="12087"/>
              </a:lnSpc>
            </a:pPr>
            <a:r>
              <a:rPr lang="en-US" sz="10073" spc="684">
                <a:solidFill>
                  <a:srgbClr val="000000"/>
                </a:solidFill>
                <a:latin typeface="Codec Pro ExtraBold"/>
              </a:rPr>
              <a:t>Prevention</a:t>
            </a:r>
          </a:p>
          <a:p>
            <a:pPr>
              <a:lnSpc>
                <a:spcPts val="12087"/>
              </a:lnSpc>
            </a:pPr>
            <a:r>
              <a:rPr lang="en-US" sz="10073" spc="684">
                <a:solidFill>
                  <a:srgbClr val="000000"/>
                </a:solidFill>
                <a:latin typeface="Codec Pro ExtraBold"/>
              </a:rPr>
              <a:t>System</a:t>
            </a:r>
          </a:p>
          <a:p>
            <a:pPr>
              <a:lnSpc>
                <a:spcPts val="14247"/>
              </a:lnSpc>
            </a:pP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559856" y="1615176"/>
            <a:ext cx="10236157" cy="5210350"/>
          </a:xfrm>
          <a:prstGeom prst="rect">
            <a:avLst/>
          </a:prstGeom>
        </p:spPr>
        <p:txBody>
          <a:bodyPr anchor="t" rtlCol="false" tIns="0" lIns="0" bIns="0" rIns="0">
            <a:spAutoFit/>
          </a:bodyPr>
          <a:lstStyle/>
          <a:p>
            <a:pPr algn="l">
              <a:lnSpc>
                <a:spcPts val="20990"/>
              </a:lnSpc>
            </a:pPr>
            <a:r>
              <a:rPr lang="en-US" sz="14993">
                <a:solidFill>
                  <a:srgbClr val="000000"/>
                </a:solidFill>
                <a:latin typeface="Playfair Display Heav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332522"/>
            <a:ext cx="4745705" cy="994410"/>
          </a:xfrm>
          <a:prstGeom prst="rect">
            <a:avLst/>
          </a:prstGeom>
        </p:spPr>
        <p:txBody>
          <a:bodyPr anchor="t" rtlCol="false" tIns="0" lIns="0" bIns="0" rIns="0">
            <a:spAutoFit/>
          </a:bodyPr>
          <a:lstStyle/>
          <a:p>
            <a:pPr algn="l">
              <a:lnSpc>
                <a:spcPts val="8189"/>
              </a:lnSpc>
            </a:pPr>
            <a:r>
              <a:rPr lang="en-US" sz="5850">
                <a:solidFill>
                  <a:srgbClr val="000000"/>
                </a:solidFill>
                <a:latin typeface="Playfair Display Heavy"/>
              </a:rPr>
              <a:t>Introduction</a:t>
            </a:r>
          </a:p>
        </p:txBody>
      </p:sp>
      <p:sp>
        <p:nvSpPr>
          <p:cNvPr name="TextBox 4" id="4"/>
          <p:cNvSpPr txBox="true"/>
          <p:nvPr/>
        </p:nvSpPr>
        <p:spPr>
          <a:xfrm rot="0">
            <a:off x="1028700" y="3171183"/>
            <a:ext cx="7045589" cy="5242560"/>
          </a:xfrm>
          <a:prstGeom prst="rect">
            <a:avLst/>
          </a:prstGeom>
        </p:spPr>
        <p:txBody>
          <a:bodyPr anchor="t" rtlCol="false" tIns="0" lIns="0" bIns="0" rIns="0">
            <a:spAutoFit/>
          </a:bodyPr>
          <a:lstStyle/>
          <a:p>
            <a:pPr algn="l">
              <a:lnSpc>
                <a:spcPts val="3465"/>
              </a:lnSpc>
            </a:pPr>
          </a:p>
          <a:p>
            <a:pPr algn="l">
              <a:lnSpc>
                <a:spcPts val="3465"/>
              </a:lnSpc>
            </a:pPr>
            <a:r>
              <a:rPr lang="en-US" sz="2475">
                <a:solidFill>
                  <a:srgbClr val="000000"/>
                </a:solidFill>
                <a:latin typeface="Montserrat"/>
              </a:rPr>
              <a:t>A human intrusion detection system is designed to detect an unauthorized entry into a building, shops or a protected area and deny such unauthorized access to protect personnel and property from damage or harm. This system provides proper detection of intruder and provides security. By using this system, we can reduce robbery by detecting the intruder. So we can respond quickly such that no harm takes place in our home. </a:t>
            </a:r>
          </a:p>
        </p:txBody>
      </p:sp>
      <p:sp>
        <p:nvSpPr>
          <p:cNvPr name="Freeform 5" id="5"/>
          <p:cNvSpPr/>
          <p:nvPr/>
        </p:nvSpPr>
        <p:spPr>
          <a:xfrm flipH="false" flipV="false" rot="0">
            <a:off x="10453202" y="1143000"/>
            <a:ext cx="6496050" cy="7962900"/>
          </a:xfrm>
          <a:custGeom>
            <a:avLst/>
            <a:gdLst/>
            <a:ahLst/>
            <a:cxnLst/>
            <a:rect r="r" b="b" t="t" l="l"/>
            <a:pathLst>
              <a:path h="7962900" w="6496050">
                <a:moveTo>
                  <a:pt x="0" y="0"/>
                </a:moveTo>
                <a:lnTo>
                  <a:pt x="6496050" y="0"/>
                </a:lnTo>
                <a:lnTo>
                  <a:pt x="6496050" y="7962900"/>
                </a:lnTo>
                <a:lnTo>
                  <a:pt x="0" y="7962900"/>
                </a:lnTo>
                <a:lnTo>
                  <a:pt x="0" y="0"/>
                </a:lnTo>
                <a:close/>
              </a:path>
            </a:pathLst>
          </a:custGeom>
          <a:blipFill>
            <a:blip r:embed="rId4"/>
            <a:stretch>
              <a:fillRect l="0" t="-11183" r="0" b="-11185"/>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421494" y="2305495"/>
            <a:ext cx="9682351" cy="518615"/>
          </a:xfrm>
          <a:prstGeom prst="rect">
            <a:avLst/>
          </a:prstGeom>
        </p:spPr>
        <p:txBody>
          <a:bodyPr anchor="t" rtlCol="false" tIns="0" lIns="0" bIns="0" rIns="0">
            <a:spAutoFit/>
          </a:bodyPr>
          <a:lstStyle/>
          <a:p>
            <a:pPr algn="just">
              <a:lnSpc>
                <a:spcPts val="4182"/>
              </a:lnSpc>
            </a:pPr>
            <a:r>
              <a:rPr lang="en-US" sz="3451">
                <a:solidFill>
                  <a:srgbClr val="000000"/>
                </a:solidFill>
                <a:latin typeface="Playfair Display Bold"/>
              </a:rPr>
              <a:t>Understanding Intruder Prevention Systems</a:t>
            </a:r>
          </a:p>
        </p:txBody>
      </p:sp>
      <p:sp>
        <p:nvSpPr>
          <p:cNvPr name="TextBox 3" id="3"/>
          <p:cNvSpPr txBox="true"/>
          <p:nvPr/>
        </p:nvSpPr>
        <p:spPr>
          <a:xfrm rot="0">
            <a:off x="9608758" y="3768653"/>
            <a:ext cx="6791428" cy="3743192"/>
          </a:xfrm>
          <a:prstGeom prst="rect">
            <a:avLst/>
          </a:prstGeom>
        </p:spPr>
        <p:txBody>
          <a:bodyPr anchor="t" rtlCol="false" tIns="0" lIns="0" bIns="0" rIns="0">
            <a:spAutoFit/>
          </a:bodyPr>
          <a:lstStyle/>
          <a:p>
            <a:pPr algn="l">
              <a:lnSpc>
                <a:spcPts val="3783"/>
              </a:lnSpc>
            </a:pPr>
            <a:r>
              <a:rPr lang="en-US" sz="3121">
                <a:solidFill>
                  <a:srgbClr val="000000"/>
                </a:solidFill>
                <a:latin typeface="Montserrat"/>
              </a:rPr>
              <a:t> </a:t>
            </a:r>
            <a:r>
              <a:rPr lang="en-US" sz="3121">
                <a:solidFill>
                  <a:srgbClr val="000000"/>
                </a:solidFill>
                <a:latin typeface="Montserrat"/>
              </a:rPr>
              <a:t>These systems are designed to detect, deter, and prevent unauthorized access to a property or premises. We can use advanced technologies such as motion sensors and cameras to make intruder prevention systems more efficient. </a:t>
            </a:r>
          </a:p>
        </p:txBody>
      </p:sp>
      <p:sp>
        <p:nvSpPr>
          <p:cNvPr name="Freeform 4" id="4"/>
          <p:cNvSpPr/>
          <p:nvPr/>
        </p:nvSpPr>
        <p:spPr>
          <a:xfrm flipH="false" flipV="false" rot="0">
            <a:off x="0" y="0"/>
            <a:ext cx="8124825" cy="10287000"/>
          </a:xfrm>
          <a:custGeom>
            <a:avLst/>
            <a:gdLst/>
            <a:ahLst/>
            <a:cxnLst/>
            <a:rect r="r" b="b" t="t" l="l"/>
            <a:pathLst>
              <a:path h="10287000" w="8124825">
                <a:moveTo>
                  <a:pt x="0" y="0"/>
                </a:moveTo>
                <a:lnTo>
                  <a:pt x="8124825" y="0"/>
                </a:lnTo>
                <a:lnTo>
                  <a:pt x="8124825" y="10287000"/>
                </a:lnTo>
                <a:lnTo>
                  <a:pt x="0" y="10287000"/>
                </a:lnTo>
                <a:lnTo>
                  <a:pt x="0" y="0"/>
                </a:lnTo>
                <a:close/>
              </a:path>
            </a:pathLst>
          </a:custGeom>
          <a:blipFill>
            <a:blip r:embed="rId2"/>
            <a:stretch>
              <a:fillRect l="0" t="-9242" r="0" b="-927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79189" y="2077838"/>
            <a:ext cx="7729621" cy="6131323"/>
          </a:xfrm>
          <a:custGeom>
            <a:avLst/>
            <a:gdLst/>
            <a:ahLst/>
            <a:cxnLst/>
            <a:rect r="r" b="b" t="t" l="l"/>
            <a:pathLst>
              <a:path h="6131323" w="7729621">
                <a:moveTo>
                  <a:pt x="0" y="0"/>
                </a:moveTo>
                <a:lnTo>
                  <a:pt x="7729622" y="0"/>
                </a:lnTo>
                <a:lnTo>
                  <a:pt x="7729622" y="6131324"/>
                </a:lnTo>
                <a:lnTo>
                  <a:pt x="0" y="6131324"/>
                </a:lnTo>
                <a:lnTo>
                  <a:pt x="0" y="0"/>
                </a:lnTo>
                <a:close/>
              </a:path>
            </a:pathLst>
          </a:custGeom>
          <a:blipFill>
            <a:blip r:embed="rId2"/>
            <a:stretch>
              <a:fillRect l="0" t="0" r="0" b="0"/>
            </a:stretch>
          </a:blipFill>
        </p:spPr>
      </p:sp>
      <p:sp>
        <p:nvSpPr>
          <p:cNvPr name="Freeform 3" id="3"/>
          <p:cNvSpPr/>
          <p:nvPr/>
        </p:nvSpPr>
        <p:spPr>
          <a:xfrm flipH="false" flipV="false" rot="0">
            <a:off x="4788512" y="2083747"/>
            <a:ext cx="8710977" cy="6119507"/>
          </a:xfrm>
          <a:custGeom>
            <a:avLst/>
            <a:gdLst/>
            <a:ahLst/>
            <a:cxnLst/>
            <a:rect r="r" b="b" t="t" l="l"/>
            <a:pathLst>
              <a:path h="6119507" w="8710977">
                <a:moveTo>
                  <a:pt x="0" y="0"/>
                </a:moveTo>
                <a:lnTo>
                  <a:pt x="8710976" y="0"/>
                </a:lnTo>
                <a:lnTo>
                  <a:pt x="8710976" y="6119506"/>
                </a:lnTo>
                <a:lnTo>
                  <a:pt x="0" y="6119506"/>
                </a:lnTo>
                <a:lnTo>
                  <a:pt x="0" y="0"/>
                </a:lnTo>
                <a:close/>
              </a:path>
            </a:pathLst>
          </a:custGeom>
          <a:blipFill>
            <a:blip r:embed="rId3"/>
            <a:stretch>
              <a:fillRect l="0" t="0" r="0" b="0"/>
            </a:stretch>
          </a:blipFill>
        </p:spPr>
      </p:sp>
      <p:sp>
        <p:nvSpPr>
          <p:cNvPr name="Freeform 4" id="4"/>
          <p:cNvSpPr/>
          <p:nvPr/>
        </p:nvSpPr>
        <p:spPr>
          <a:xfrm flipH="false" flipV="false" rot="0">
            <a:off x="3515972" y="1358423"/>
            <a:ext cx="11256056" cy="8928577"/>
          </a:xfrm>
          <a:custGeom>
            <a:avLst/>
            <a:gdLst/>
            <a:ahLst/>
            <a:cxnLst/>
            <a:rect r="r" b="b" t="t" l="l"/>
            <a:pathLst>
              <a:path h="8928577" w="11256056">
                <a:moveTo>
                  <a:pt x="0" y="0"/>
                </a:moveTo>
                <a:lnTo>
                  <a:pt x="11256056" y="0"/>
                </a:lnTo>
                <a:lnTo>
                  <a:pt x="11256056" y="8928577"/>
                </a:lnTo>
                <a:lnTo>
                  <a:pt x="0" y="8928577"/>
                </a:lnTo>
                <a:lnTo>
                  <a:pt x="0" y="0"/>
                </a:lnTo>
                <a:close/>
              </a:path>
            </a:pathLst>
          </a:custGeom>
          <a:blipFill>
            <a:blip r:embed="rId4"/>
            <a:stretch>
              <a:fillRect l="0" t="0" r="0" b="0"/>
            </a:stretch>
          </a:blipFill>
        </p:spPr>
      </p:sp>
      <p:sp>
        <p:nvSpPr>
          <p:cNvPr name="TextBox 5" id="5"/>
          <p:cNvSpPr txBox="true"/>
          <p:nvPr/>
        </p:nvSpPr>
        <p:spPr>
          <a:xfrm rot="0">
            <a:off x="802840" y="438150"/>
            <a:ext cx="3414951"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FLOW CHART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5471" y="3059589"/>
            <a:ext cx="6117426" cy="3084202"/>
          </a:xfrm>
          <a:custGeom>
            <a:avLst/>
            <a:gdLst/>
            <a:ahLst/>
            <a:cxnLst/>
            <a:rect r="r" b="b" t="t" l="l"/>
            <a:pathLst>
              <a:path h="3084202" w="6117426">
                <a:moveTo>
                  <a:pt x="0" y="0"/>
                </a:moveTo>
                <a:lnTo>
                  <a:pt x="6117426" y="0"/>
                </a:lnTo>
                <a:lnTo>
                  <a:pt x="6117426" y="3084202"/>
                </a:lnTo>
                <a:lnTo>
                  <a:pt x="0" y="3084202"/>
                </a:lnTo>
                <a:lnTo>
                  <a:pt x="0" y="0"/>
                </a:lnTo>
                <a:close/>
              </a:path>
            </a:pathLst>
          </a:custGeom>
          <a:blipFill>
            <a:blip r:embed="rId2"/>
            <a:stretch>
              <a:fillRect l="0" t="0" r="0" b="0"/>
            </a:stretch>
          </a:blipFill>
        </p:spPr>
      </p:sp>
      <p:sp>
        <p:nvSpPr>
          <p:cNvPr name="Freeform 3" id="3"/>
          <p:cNvSpPr/>
          <p:nvPr/>
        </p:nvSpPr>
        <p:spPr>
          <a:xfrm flipH="false" flipV="false" rot="0">
            <a:off x="14656058" y="6802814"/>
            <a:ext cx="3202106" cy="3202106"/>
          </a:xfrm>
          <a:custGeom>
            <a:avLst/>
            <a:gdLst/>
            <a:ahLst/>
            <a:cxnLst/>
            <a:rect r="r" b="b" t="t" l="l"/>
            <a:pathLst>
              <a:path h="3202106" w="3202106">
                <a:moveTo>
                  <a:pt x="0" y="0"/>
                </a:moveTo>
                <a:lnTo>
                  <a:pt x="3202106" y="0"/>
                </a:lnTo>
                <a:lnTo>
                  <a:pt x="3202106" y="3202105"/>
                </a:lnTo>
                <a:lnTo>
                  <a:pt x="0" y="3202105"/>
                </a:lnTo>
                <a:lnTo>
                  <a:pt x="0" y="0"/>
                </a:lnTo>
                <a:close/>
              </a:path>
            </a:pathLst>
          </a:custGeom>
          <a:blipFill>
            <a:blip r:embed="rId3"/>
            <a:stretch>
              <a:fillRect l="0" t="0" r="0" b="0"/>
            </a:stretch>
          </a:blipFill>
        </p:spPr>
      </p:sp>
      <p:sp>
        <p:nvSpPr>
          <p:cNvPr name="TextBox 4" id="4"/>
          <p:cNvSpPr txBox="true"/>
          <p:nvPr/>
        </p:nvSpPr>
        <p:spPr>
          <a:xfrm rot="0">
            <a:off x="842151" y="923925"/>
            <a:ext cx="8134664" cy="944880"/>
          </a:xfrm>
          <a:prstGeom prst="rect">
            <a:avLst/>
          </a:prstGeom>
        </p:spPr>
        <p:txBody>
          <a:bodyPr anchor="t" rtlCol="false" tIns="0" lIns="0" bIns="0" rIns="0">
            <a:spAutoFit/>
          </a:bodyPr>
          <a:lstStyle/>
          <a:p>
            <a:pPr algn="l">
              <a:lnSpc>
                <a:spcPts val="7769"/>
              </a:lnSpc>
            </a:pPr>
            <a:r>
              <a:rPr lang="en-US" sz="5550">
                <a:solidFill>
                  <a:srgbClr val="000000"/>
                </a:solidFill>
                <a:latin typeface="Playfair Display Bold"/>
              </a:rPr>
              <a:t>Components Used</a:t>
            </a:r>
          </a:p>
        </p:txBody>
      </p:sp>
      <p:sp>
        <p:nvSpPr>
          <p:cNvPr name="TextBox 5" id="5"/>
          <p:cNvSpPr txBox="true"/>
          <p:nvPr/>
        </p:nvSpPr>
        <p:spPr>
          <a:xfrm rot="0">
            <a:off x="7345339" y="3105773"/>
            <a:ext cx="4679752"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Arduino Mega 2560 </a:t>
            </a:r>
          </a:p>
        </p:txBody>
      </p:sp>
      <p:sp>
        <p:nvSpPr>
          <p:cNvPr name="TextBox 6" id="6"/>
          <p:cNvSpPr txBox="true"/>
          <p:nvPr/>
        </p:nvSpPr>
        <p:spPr>
          <a:xfrm rot="0">
            <a:off x="7648316" y="4143998"/>
            <a:ext cx="10209848"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a:rPr>
              <a:t>To store the code and perform the functions</a:t>
            </a:r>
            <a:r>
              <a:rPr lang="en-US" sz="3996">
                <a:solidFill>
                  <a:srgbClr val="000000"/>
                </a:solidFill>
                <a:latin typeface="Playfair Display Bold"/>
              </a:rPr>
              <a:t> </a:t>
            </a:r>
          </a:p>
        </p:txBody>
      </p:sp>
      <p:sp>
        <p:nvSpPr>
          <p:cNvPr name="TextBox 7" id="7"/>
          <p:cNvSpPr txBox="true"/>
          <p:nvPr/>
        </p:nvSpPr>
        <p:spPr>
          <a:xfrm rot="0">
            <a:off x="1472393" y="7343941"/>
            <a:ext cx="2796897"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4x4 Keypad </a:t>
            </a:r>
          </a:p>
        </p:txBody>
      </p:sp>
      <p:sp>
        <p:nvSpPr>
          <p:cNvPr name="TextBox 8" id="8"/>
          <p:cNvSpPr txBox="true"/>
          <p:nvPr/>
        </p:nvSpPr>
        <p:spPr>
          <a:xfrm rot="0">
            <a:off x="2870841" y="8413392"/>
            <a:ext cx="6447354"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a:rPr>
              <a:t>For entering code to unlock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26222" y="1028700"/>
            <a:ext cx="4061778" cy="4061778"/>
          </a:xfrm>
          <a:custGeom>
            <a:avLst/>
            <a:gdLst/>
            <a:ahLst/>
            <a:cxnLst/>
            <a:rect r="r" b="b" t="t" l="l"/>
            <a:pathLst>
              <a:path h="4061778" w="4061778">
                <a:moveTo>
                  <a:pt x="0" y="0"/>
                </a:moveTo>
                <a:lnTo>
                  <a:pt x="4061778" y="0"/>
                </a:lnTo>
                <a:lnTo>
                  <a:pt x="4061778" y="4061778"/>
                </a:lnTo>
                <a:lnTo>
                  <a:pt x="0" y="4061778"/>
                </a:lnTo>
                <a:lnTo>
                  <a:pt x="0" y="0"/>
                </a:lnTo>
                <a:close/>
              </a:path>
            </a:pathLst>
          </a:custGeom>
          <a:blipFill>
            <a:blip r:embed="rId2"/>
            <a:stretch>
              <a:fillRect l="0" t="0" r="0" b="0"/>
            </a:stretch>
          </a:blipFill>
        </p:spPr>
      </p:sp>
      <p:sp>
        <p:nvSpPr>
          <p:cNvPr name="Freeform 3" id="3"/>
          <p:cNvSpPr/>
          <p:nvPr/>
        </p:nvSpPr>
        <p:spPr>
          <a:xfrm flipH="false" flipV="false" rot="0">
            <a:off x="0" y="4282130"/>
            <a:ext cx="3388385" cy="3388385"/>
          </a:xfrm>
          <a:custGeom>
            <a:avLst/>
            <a:gdLst/>
            <a:ahLst/>
            <a:cxnLst/>
            <a:rect r="r" b="b" t="t" l="l"/>
            <a:pathLst>
              <a:path h="3388385" w="3388385">
                <a:moveTo>
                  <a:pt x="0" y="0"/>
                </a:moveTo>
                <a:lnTo>
                  <a:pt x="3388385" y="0"/>
                </a:lnTo>
                <a:lnTo>
                  <a:pt x="3388385" y="3388385"/>
                </a:lnTo>
                <a:lnTo>
                  <a:pt x="0" y="3388385"/>
                </a:lnTo>
                <a:lnTo>
                  <a:pt x="0" y="0"/>
                </a:lnTo>
                <a:close/>
              </a:path>
            </a:pathLst>
          </a:custGeom>
          <a:blipFill>
            <a:blip r:embed="rId3"/>
            <a:stretch>
              <a:fillRect l="0" t="0" r="0" b="0"/>
            </a:stretch>
          </a:blipFill>
        </p:spPr>
      </p:sp>
      <p:sp>
        <p:nvSpPr>
          <p:cNvPr name="Freeform 4" id="4"/>
          <p:cNvSpPr/>
          <p:nvPr/>
        </p:nvSpPr>
        <p:spPr>
          <a:xfrm flipH="false" flipV="false" rot="0">
            <a:off x="14646556" y="7859371"/>
            <a:ext cx="3641444" cy="2427629"/>
          </a:xfrm>
          <a:custGeom>
            <a:avLst/>
            <a:gdLst/>
            <a:ahLst/>
            <a:cxnLst/>
            <a:rect r="r" b="b" t="t" l="l"/>
            <a:pathLst>
              <a:path h="2427629" w="3641444">
                <a:moveTo>
                  <a:pt x="0" y="0"/>
                </a:moveTo>
                <a:lnTo>
                  <a:pt x="3641444" y="0"/>
                </a:lnTo>
                <a:lnTo>
                  <a:pt x="3641444" y="2427629"/>
                </a:lnTo>
                <a:lnTo>
                  <a:pt x="0" y="2427629"/>
                </a:lnTo>
                <a:lnTo>
                  <a:pt x="0" y="0"/>
                </a:lnTo>
                <a:close/>
              </a:path>
            </a:pathLst>
          </a:custGeom>
          <a:blipFill>
            <a:blip r:embed="rId4"/>
            <a:stretch>
              <a:fillRect l="0" t="0" r="0" b="0"/>
            </a:stretch>
          </a:blipFill>
        </p:spPr>
      </p:sp>
      <p:sp>
        <p:nvSpPr>
          <p:cNvPr name="TextBox 5" id="5"/>
          <p:cNvSpPr txBox="true"/>
          <p:nvPr/>
        </p:nvSpPr>
        <p:spPr>
          <a:xfrm rot="0">
            <a:off x="1028700" y="923925"/>
            <a:ext cx="8134664" cy="944880"/>
          </a:xfrm>
          <a:prstGeom prst="rect">
            <a:avLst/>
          </a:prstGeom>
        </p:spPr>
        <p:txBody>
          <a:bodyPr anchor="t" rtlCol="false" tIns="0" lIns="0" bIns="0" rIns="0">
            <a:spAutoFit/>
          </a:bodyPr>
          <a:lstStyle/>
          <a:p>
            <a:pPr algn="l">
              <a:lnSpc>
                <a:spcPts val="7769"/>
              </a:lnSpc>
            </a:pPr>
            <a:r>
              <a:rPr lang="en-US" sz="5550">
                <a:solidFill>
                  <a:srgbClr val="000000"/>
                </a:solidFill>
                <a:latin typeface="Playfair Display Bold"/>
              </a:rPr>
              <a:t>Components Used</a:t>
            </a:r>
          </a:p>
        </p:txBody>
      </p:sp>
      <p:sp>
        <p:nvSpPr>
          <p:cNvPr name="TextBox 6" id="6"/>
          <p:cNvSpPr txBox="true"/>
          <p:nvPr/>
        </p:nvSpPr>
        <p:spPr>
          <a:xfrm rot="0">
            <a:off x="11828217" y="2179170"/>
            <a:ext cx="1409462"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Relay </a:t>
            </a:r>
          </a:p>
        </p:txBody>
      </p:sp>
      <p:sp>
        <p:nvSpPr>
          <p:cNvPr name="TextBox 7" id="7"/>
          <p:cNvSpPr txBox="true"/>
          <p:nvPr/>
        </p:nvSpPr>
        <p:spPr>
          <a:xfrm rot="0">
            <a:off x="4745074" y="3069114"/>
            <a:ext cx="8895398"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a:rPr>
              <a:t>Used as switch to control Solenoid lock</a:t>
            </a:r>
          </a:p>
        </p:txBody>
      </p:sp>
      <p:sp>
        <p:nvSpPr>
          <p:cNvPr name="TextBox 8" id="8"/>
          <p:cNvSpPr txBox="true"/>
          <p:nvPr/>
        </p:nvSpPr>
        <p:spPr>
          <a:xfrm rot="0">
            <a:off x="3637345" y="5100003"/>
            <a:ext cx="3322082"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Solenoid Lock</a:t>
            </a:r>
          </a:p>
        </p:txBody>
      </p:sp>
      <p:sp>
        <p:nvSpPr>
          <p:cNvPr name="TextBox 9" id="9"/>
          <p:cNvSpPr txBox="true"/>
          <p:nvPr/>
        </p:nvSpPr>
        <p:spPr>
          <a:xfrm rot="0">
            <a:off x="4670366" y="6004878"/>
            <a:ext cx="10725865"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a:rPr>
              <a:t>Digital lock that looks like traditional door lock</a:t>
            </a:r>
          </a:p>
        </p:txBody>
      </p:sp>
      <p:sp>
        <p:nvSpPr>
          <p:cNvPr name="TextBox 10" id="10"/>
          <p:cNvSpPr txBox="true"/>
          <p:nvPr/>
        </p:nvSpPr>
        <p:spPr>
          <a:xfrm rot="0">
            <a:off x="9163364" y="7680040"/>
            <a:ext cx="4477107"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Fingerprint Sensor</a:t>
            </a:r>
          </a:p>
        </p:txBody>
      </p:sp>
      <p:sp>
        <p:nvSpPr>
          <p:cNvPr name="TextBox 11" id="11"/>
          <p:cNvSpPr txBox="true"/>
          <p:nvPr/>
        </p:nvSpPr>
        <p:spPr>
          <a:xfrm rot="0">
            <a:off x="3054089" y="8782673"/>
            <a:ext cx="8347829"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a:rPr>
              <a:t>To unlock the door using fingerprint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1867" y="2697767"/>
            <a:ext cx="3908806" cy="2837037"/>
          </a:xfrm>
          <a:custGeom>
            <a:avLst/>
            <a:gdLst/>
            <a:ahLst/>
            <a:cxnLst/>
            <a:rect r="r" b="b" t="t" l="l"/>
            <a:pathLst>
              <a:path h="2837037" w="3908806">
                <a:moveTo>
                  <a:pt x="0" y="0"/>
                </a:moveTo>
                <a:lnTo>
                  <a:pt x="3908806" y="0"/>
                </a:lnTo>
                <a:lnTo>
                  <a:pt x="3908806" y="2837037"/>
                </a:lnTo>
                <a:lnTo>
                  <a:pt x="0" y="2837037"/>
                </a:lnTo>
                <a:lnTo>
                  <a:pt x="0" y="0"/>
                </a:lnTo>
                <a:close/>
              </a:path>
            </a:pathLst>
          </a:custGeom>
          <a:blipFill>
            <a:blip r:embed="rId2"/>
            <a:stretch>
              <a:fillRect l="0" t="0" r="0" b="0"/>
            </a:stretch>
          </a:blipFill>
        </p:spPr>
      </p:sp>
      <p:sp>
        <p:nvSpPr>
          <p:cNvPr name="TextBox 3" id="3"/>
          <p:cNvSpPr txBox="true"/>
          <p:nvPr/>
        </p:nvSpPr>
        <p:spPr>
          <a:xfrm rot="0">
            <a:off x="842151" y="923925"/>
            <a:ext cx="8134664" cy="944880"/>
          </a:xfrm>
          <a:prstGeom prst="rect">
            <a:avLst/>
          </a:prstGeom>
        </p:spPr>
        <p:txBody>
          <a:bodyPr anchor="t" rtlCol="false" tIns="0" lIns="0" bIns="0" rIns="0">
            <a:spAutoFit/>
          </a:bodyPr>
          <a:lstStyle/>
          <a:p>
            <a:pPr algn="l">
              <a:lnSpc>
                <a:spcPts val="7769"/>
              </a:lnSpc>
            </a:pPr>
            <a:r>
              <a:rPr lang="en-US" sz="5550">
                <a:solidFill>
                  <a:srgbClr val="000000"/>
                </a:solidFill>
                <a:latin typeface="Playfair Display Bold"/>
              </a:rPr>
              <a:t>Components Used</a:t>
            </a:r>
          </a:p>
        </p:txBody>
      </p:sp>
      <p:sp>
        <p:nvSpPr>
          <p:cNvPr name="TextBox 4" id="4"/>
          <p:cNvSpPr txBox="true"/>
          <p:nvPr/>
        </p:nvSpPr>
        <p:spPr>
          <a:xfrm rot="0">
            <a:off x="7619570" y="2707292"/>
            <a:ext cx="4010263"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Nodemcu(ESP32)</a:t>
            </a:r>
          </a:p>
        </p:txBody>
      </p:sp>
      <p:sp>
        <p:nvSpPr>
          <p:cNvPr name="TextBox 5" id="5"/>
          <p:cNvSpPr txBox="true"/>
          <p:nvPr/>
        </p:nvSpPr>
        <p:spPr>
          <a:xfrm rot="0">
            <a:off x="5879192" y="3525736"/>
            <a:ext cx="10567512" cy="1190625"/>
          </a:xfrm>
          <a:prstGeom prst="rect">
            <a:avLst/>
          </a:prstGeom>
        </p:spPr>
        <p:txBody>
          <a:bodyPr anchor="t" rtlCol="false" tIns="0" lIns="0" bIns="0" rIns="0">
            <a:spAutoFit/>
          </a:bodyPr>
          <a:lstStyle/>
          <a:p>
            <a:pPr algn="ctr">
              <a:lnSpc>
                <a:spcPts val="4795"/>
              </a:lnSpc>
            </a:pPr>
            <a:r>
              <a:rPr lang="en-US" sz="3996">
                <a:solidFill>
                  <a:srgbClr val="000000"/>
                </a:solidFill>
                <a:latin typeface="Playfair Display"/>
              </a:rPr>
              <a:t>To connect Arduino to internet through which</a:t>
            </a:r>
          </a:p>
          <a:p>
            <a:pPr algn="ctr">
              <a:lnSpc>
                <a:spcPts val="4795"/>
              </a:lnSpc>
              <a:spcBef>
                <a:spcPct val="0"/>
              </a:spcBef>
            </a:pPr>
            <a:r>
              <a:rPr lang="en-US" sz="3996">
                <a:solidFill>
                  <a:srgbClr val="000000"/>
                </a:solidFill>
                <a:latin typeface="Playfair Display"/>
              </a:rPr>
              <a:t>lock can be opened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1191" y="2183542"/>
            <a:ext cx="5029090" cy="3356918"/>
          </a:xfrm>
          <a:custGeom>
            <a:avLst/>
            <a:gdLst/>
            <a:ahLst/>
            <a:cxnLst/>
            <a:rect r="r" b="b" t="t" l="l"/>
            <a:pathLst>
              <a:path h="3356918" w="5029090">
                <a:moveTo>
                  <a:pt x="0" y="0"/>
                </a:moveTo>
                <a:lnTo>
                  <a:pt x="5029090" y="0"/>
                </a:lnTo>
                <a:lnTo>
                  <a:pt x="5029090" y="3356918"/>
                </a:lnTo>
                <a:lnTo>
                  <a:pt x="0" y="3356918"/>
                </a:lnTo>
                <a:lnTo>
                  <a:pt x="0" y="0"/>
                </a:lnTo>
                <a:close/>
              </a:path>
            </a:pathLst>
          </a:custGeom>
          <a:blipFill>
            <a:blip r:embed="rId2"/>
            <a:stretch>
              <a:fillRect l="0" t="0" r="0" b="0"/>
            </a:stretch>
          </a:blipFill>
        </p:spPr>
      </p:sp>
      <p:sp>
        <p:nvSpPr>
          <p:cNvPr name="Freeform 3" id="3"/>
          <p:cNvSpPr/>
          <p:nvPr/>
        </p:nvSpPr>
        <p:spPr>
          <a:xfrm flipH="false" flipV="false" rot="0">
            <a:off x="12631248" y="2183542"/>
            <a:ext cx="5035377" cy="3356918"/>
          </a:xfrm>
          <a:custGeom>
            <a:avLst/>
            <a:gdLst/>
            <a:ahLst/>
            <a:cxnLst/>
            <a:rect r="r" b="b" t="t" l="l"/>
            <a:pathLst>
              <a:path h="3356918" w="5035377">
                <a:moveTo>
                  <a:pt x="0" y="0"/>
                </a:moveTo>
                <a:lnTo>
                  <a:pt x="5035377" y="0"/>
                </a:lnTo>
                <a:lnTo>
                  <a:pt x="5035377" y="3356918"/>
                </a:lnTo>
                <a:lnTo>
                  <a:pt x="0" y="3356918"/>
                </a:lnTo>
                <a:lnTo>
                  <a:pt x="0" y="0"/>
                </a:lnTo>
                <a:close/>
              </a:path>
            </a:pathLst>
          </a:custGeom>
          <a:blipFill>
            <a:blip r:embed="rId3"/>
            <a:stretch>
              <a:fillRect l="0" t="0" r="0" b="0"/>
            </a:stretch>
          </a:blipFill>
        </p:spPr>
      </p:sp>
      <p:sp>
        <p:nvSpPr>
          <p:cNvPr name="Freeform 4" id="4"/>
          <p:cNvSpPr/>
          <p:nvPr/>
        </p:nvSpPr>
        <p:spPr>
          <a:xfrm flipH="false" flipV="false" rot="0">
            <a:off x="5053237" y="6578515"/>
            <a:ext cx="6931701" cy="3088382"/>
          </a:xfrm>
          <a:custGeom>
            <a:avLst/>
            <a:gdLst/>
            <a:ahLst/>
            <a:cxnLst/>
            <a:rect r="r" b="b" t="t" l="l"/>
            <a:pathLst>
              <a:path h="3088382" w="6931701">
                <a:moveTo>
                  <a:pt x="0" y="0"/>
                </a:moveTo>
                <a:lnTo>
                  <a:pt x="6931701" y="0"/>
                </a:lnTo>
                <a:lnTo>
                  <a:pt x="6931701" y="3088382"/>
                </a:lnTo>
                <a:lnTo>
                  <a:pt x="0" y="3088382"/>
                </a:lnTo>
                <a:lnTo>
                  <a:pt x="0" y="0"/>
                </a:lnTo>
                <a:close/>
              </a:path>
            </a:pathLst>
          </a:custGeom>
          <a:blipFill>
            <a:blip r:embed="rId4"/>
            <a:stretch>
              <a:fillRect l="0" t="0" r="0" b="0"/>
            </a:stretch>
          </a:blipFill>
        </p:spPr>
      </p:sp>
      <p:sp>
        <p:nvSpPr>
          <p:cNvPr name="TextBox 5" id="5"/>
          <p:cNvSpPr txBox="true"/>
          <p:nvPr/>
        </p:nvSpPr>
        <p:spPr>
          <a:xfrm rot="0">
            <a:off x="3757916" y="598897"/>
            <a:ext cx="9522343" cy="1304925"/>
          </a:xfrm>
          <a:prstGeom prst="rect">
            <a:avLst/>
          </a:prstGeom>
        </p:spPr>
        <p:txBody>
          <a:bodyPr anchor="t" rtlCol="false" tIns="0" lIns="0" bIns="0" rIns="0">
            <a:spAutoFit/>
          </a:bodyPr>
          <a:lstStyle/>
          <a:p>
            <a:pPr algn="ctr">
              <a:lnSpc>
                <a:spcPts val="10336"/>
              </a:lnSpc>
            </a:pPr>
            <a:r>
              <a:rPr lang="en-US" sz="8613">
                <a:solidFill>
                  <a:srgbClr val="000000"/>
                </a:solidFill>
                <a:latin typeface="Playfair Display Heavy"/>
              </a:rPr>
              <a:t>WORKING</a:t>
            </a:r>
          </a:p>
        </p:txBody>
      </p:sp>
      <p:sp>
        <p:nvSpPr>
          <p:cNvPr name="TextBox 6" id="6"/>
          <p:cNvSpPr txBox="true"/>
          <p:nvPr/>
        </p:nvSpPr>
        <p:spPr>
          <a:xfrm rot="0">
            <a:off x="1379012" y="2094504"/>
            <a:ext cx="3609380"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Using Passcode</a:t>
            </a:r>
          </a:p>
        </p:txBody>
      </p:sp>
      <p:sp>
        <p:nvSpPr>
          <p:cNvPr name="TextBox 7" id="7"/>
          <p:cNvSpPr txBox="true"/>
          <p:nvPr/>
        </p:nvSpPr>
        <p:spPr>
          <a:xfrm rot="0">
            <a:off x="12631248" y="2193067"/>
            <a:ext cx="4191476" cy="590550"/>
          </a:xfrm>
          <a:prstGeom prst="rect">
            <a:avLst/>
          </a:prstGeom>
        </p:spPr>
        <p:txBody>
          <a:bodyPr anchor="t" rtlCol="false" tIns="0" lIns="0" bIns="0" rIns="0">
            <a:spAutoFit/>
          </a:bodyPr>
          <a:lstStyle/>
          <a:p>
            <a:pPr algn="ctr">
              <a:lnSpc>
                <a:spcPts val="4795"/>
              </a:lnSpc>
              <a:spcBef>
                <a:spcPct val="0"/>
              </a:spcBef>
            </a:pPr>
            <a:r>
              <a:rPr lang="en-US" sz="3996">
                <a:solidFill>
                  <a:srgbClr val="FFFFFF"/>
                </a:solidFill>
                <a:latin typeface="Playfair Display Bold"/>
              </a:rPr>
              <a:t>Using Fingerprint</a:t>
            </a:r>
          </a:p>
        </p:txBody>
      </p:sp>
      <p:sp>
        <p:nvSpPr>
          <p:cNvPr name="TextBox 8" id="8"/>
          <p:cNvSpPr txBox="true"/>
          <p:nvPr/>
        </p:nvSpPr>
        <p:spPr>
          <a:xfrm rot="0">
            <a:off x="5501211" y="9676422"/>
            <a:ext cx="6035754" cy="590550"/>
          </a:xfrm>
          <a:prstGeom prst="rect">
            <a:avLst/>
          </a:prstGeom>
        </p:spPr>
        <p:txBody>
          <a:bodyPr anchor="t" rtlCol="false" tIns="0" lIns="0" bIns="0" rIns="0">
            <a:spAutoFit/>
          </a:bodyPr>
          <a:lstStyle/>
          <a:p>
            <a:pPr algn="ctr">
              <a:lnSpc>
                <a:spcPts val="4795"/>
              </a:lnSpc>
              <a:spcBef>
                <a:spcPct val="0"/>
              </a:spcBef>
            </a:pPr>
            <a:r>
              <a:rPr lang="en-US" sz="3996">
                <a:solidFill>
                  <a:srgbClr val="000000"/>
                </a:solidFill>
                <a:latin typeface="Playfair Display Bold"/>
              </a:rPr>
              <a:t>Using  Mobile Application</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525645" y="3728950"/>
            <a:ext cx="10236157" cy="2552875"/>
          </a:xfrm>
          <a:prstGeom prst="rect">
            <a:avLst/>
          </a:prstGeom>
        </p:spPr>
        <p:txBody>
          <a:bodyPr anchor="t" rtlCol="false" tIns="0" lIns="0" bIns="0" rIns="0">
            <a:spAutoFit/>
          </a:bodyPr>
          <a:lstStyle/>
          <a:p>
            <a:pPr algn="l">
              <a:lnSpc>
                <a:spcPts val="20990"/>
              </a:lnSpc>
            </a:pPr>
            <a:r>
              <a:rPr lang="en-US" sz="14993">
                <a:solidFill>
                  <a:srgbClr val="000000"/>
                </a:solidFill>
                <a:latin typeface="Playfair Display Heavy"/>
              </a:rPr>
              <a:t>Q&amp;A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DAFrJLoxwc4</dc:identifier>
  <dcterms:modified xsi:type="dcterms:W3CDTF">2011-08-01T06:04:30Z</dcterms:modified>
  <cp:revision>1</cp:revision>
  <dc:title>The-smart-intruder-prevention-system.pdf</dc:title>
</cp:coreProperties>
</file>